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New Sun Playful" pitchFamily="2" charset="-128"/>
      <p:regular r:id="rId22"/>
    </p:embeddedFont>
    <p:embeddedFont>
      <p:font typeface="Assistant" pitchFamily="2" charset="-79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 autoAdjust="0"/>
    <p:restoredTop sz="94586" autoAdjust="0"/>
  </p:normalViewPr>
  <p:slideViewPr>
    <p:cSldViewPr>
      <p:cViewPr>
        <p:scale>
          <a:sx n="100" d="100"/>
          <a:sy n="100" d="100"/>
        </p:scale>
        <p:origin x="392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1BB47-873B-1840-B1C3-F39D46D587D4}" type="datetimeFigureOut">
              <a:rPr lang="en-CL" smtClean="0"/>
              <a:t>20-10-25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48381-9455-B648-876E-4FE51B0F3AF8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5855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48381-9455-B648-876E-4FE51B0F3AF8}" type="slidenum">
              <a:rPr lang="en-CL" smtClean="0"/>
              <a:t>16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0020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4051" y="1037749"/>
            <a:ext cx="10419897" cy="347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25"/>
              </a:lnSpc>
              <a:spcBef>
                <a:spcPct val="0"/>
              </a:spcBef>
            </a:pPr>
            <a:r>
              <a:rPr lang="en-US" sz="20232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Proyecto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79727" y="3476392"/>
            <a:ext cx="9328547" cy="506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72"/>
              </a:lnSpc>
            </a:pPr>
            <a:r>
              <a:rPr lang="en-US" sz="29551" spc="-768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ACURED</a:t>
            </a:r>
          </a:p>
        </p:txBody>
      </p:sp>
      <p:sp>
        <p:nvSpPr>
          <p:cNvPr id="4" name="Freeform 4"/>
          <p:cNvSpPr/>
          <p:nvPr/>
        </p:nvSpPr>
        <p:spPr>
          <a:xfrm>
            <a:off x="-4938602" y="6172200"/>
            <a:ext cx="8200133" cy="8229600"/>
          </a:xfrm>
          <a:custGeom>
            <a:avLst/>
            <a:gdLst/>
            <a:ahLst/>
            <a:cxnLst/>
            <a:rect l="l" t="t" r="r" b="b"/>
            <a:pathLst>
              <a:path w="8200133" h="8229600">
                <a:moveTo>
                  <a:pt x="0" y="0"/>
                </a:moveTo>
                <a:lnTo>
                  <a:pt x="8200133" y="0"/>
                </a:lnTo>
                <a:lnTo>
                  <a:pt x="82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5" name="Freeform 5"/>
          <p:cNvSpPr/>
          <p:nvPr/>
        </p:nvSpPr>
        <p:spPr>
          <a:xfrm rot="-1156608">
            <a:off x="14447087" y="-3055745"/>
            <a:ext cx="8200133" cy="8229600"/>
          </a:xfrm>
          <a:custGeom>
            <a:avLst/>
            <a:gdLst/>
            <a:ahLst/>
            <a:cxnLst/>
            <a:rect l="l" t="t" r="r" b="b"/>
            <a:pathLst>
              <a:path w="8200133" h="8229600">
                <a:moveTo>
                  <a:pt x="0" y="0"/>
                </a:moveTo>
                <a:lnTo>
                  <a:pt x="8200133" y="0"/>
                </a:lnTo>
                <a:lnTo>
                  <a:pt x="82001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Freeform 6"/>
          <p:cNvSpPr/>
          <p:nvPr/>
        </p:nvSpPr>
        <p:spPr>
          <a:xfrm rot="-2044330">
            <a:off x="-4444079" y="-2873371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7" name="TextBox 7"/>
          <p:cNvSpPr txBox="1"/>
          <p:nvPr/>
        </p:nvSpPr>
        <p:spPr>
          <a:xfrm>
            <a:off x="4451525" y="7911865"/>
            <a:ext cx="9384950" cy="174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6"/>
              </a:lnSpc>
            </a:pPr>
            <a:r>
              <a:rPr lang="en-US" sz="4982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PRESENTACIÓN FINAL CAPSTONE</a:t>
            </a:r>
          </a:p>
          <a:p>
            <a:pPr algn="ctr">
              <a:lnSpc>
                <a:spcPts val="6976"/>
              </a:lnSpc>
            </a:pPr>
            <a:endParaRPr lang="en-US" sz="4982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" name="Freeform 8"/>
          <p:cNvSpPr/>
          <p:nvPr/>
        </p:nvSpPr>
        <p:spPr>
          <a:xfrm rot="-2044330">
            <a:off x="14860889" y="3892315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7" y="0"/>
                </a:lnTo>
                <a:lnTo>
                  <a:pt x="88881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 rot="-2501124">
            <a:off x="772765" y="-7475014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7" y="0"/>
                </a:lnTo>
                <a:lnTo>
                  <a:pt x="88881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 rot="-5982546">
            <a:off x="5986437" y="-6791801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9" y="0"/>
                </a:lnTo>
                <a:lnTo>
                  <a:pt x="75006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1" name="Freeform 11"/>
          <p:cNvSpPr/>
          <p:nvPr/>
        </p:nvSpPr>
        <p:spPr>
          <a:xfrm rot="-3629789">
            <a:off x="3311247" y="8282847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2" name="Freeform 12"/>
          <p:cNvSpPr/>
          <p:nvPr/>
        </p:nvSpPr>
        <p:spPr>
          <a:xfrm rot="-2577297">
            <a:off x="8642370" y="9318145"/>
            <a:ext cx="8200133" cy="8229600"/>
          </a:xfrm>
          <a:custGeom>
            <a:avLst/>
            <a:gdLst/>
            <a:ahLst/>
            <a:cxnLst/>
            <a:rect l="l" t="t" r="r" b="b"/>
            <a:pathLst>
              <a:path w="8200133" h="8229600">
                <a:moveTo>
                  <a:pt x="0" y="0"/>
                </a:moveTo>
                <a:lnTo>
                  <a:pt x="8200134" y="0"/>
                </a:lnTo>
                <a:lnTo>
                  <a:pt x="82001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4001237" y="-95013"/>
            <a:ext cx="10757593" cy="200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01"/>
              </a:lnSpc>
              <a:spcBef>
                <a:spcPct val="0"/>
              </a:spcBef>
            </a:pPr>
            <a:r>
              <a:rPr lang="en-US" sz="11643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MODELO DE DATOS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62433" y="3279735"/>
            <a:ext cx="8835203" cy="568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8"/>
              </a:lnSpc>
              <a:spcBef>
                <a:spcPct val="0"/>
              </a:spcBef>
            </a:pP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odelo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de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datos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de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Acured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se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estructura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bajo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una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arquitectura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relacional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normalizada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en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PostgreSQL,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orientada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a la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gestión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integral de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información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médica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transaccional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administrativa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</a:p>
          <a:p>
            <a:pPr marL="0" lvl="0" indent="0" algn="ctr">
              <a:lnSpc>
                <a:spcPts val="4558"/>
              </a:lnSpc>
              <a:spcBef>
                <a:spcPct val="0"/>
              </a:spcBef>
            </a:pP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Se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organiza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en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siete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bloques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funcionales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que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agrupan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más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de 35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tablas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interconectadas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mediante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claves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primarias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foráneas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garantizando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consistencia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y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trazabilidad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a lo largo de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todo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sistema</a:t>
            </a: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81449" y="1931487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IDEA PRINCIPAL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479349" y="2357694"/>
            <a:ext cx="5013905" cy="58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1"/>
              </a:lnSpc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Bloque de Catálogos Base</a:t>
            </a:r>
          </a:p>
          <a:p>
            <a:pPr algn="l">
              <a:lnSpc>
                <a:spcPts val="3101"/>
              </a:lnSpc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Constituye la base referencial del sistema y provee datos maestros reutilizables.</a:t>
            </a:r>
          </a:p>
          <a:p>
            <a:pPr algn="l">
              <a:lnSpc>
                <a:spcPts val="3101"/>
              </a:lnSpc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rol_usuario, metodo_pago, especialidad, certificacion, pais.</a:t>
            </a:r>
          </a:p>
          <a:p>
            <a:pPr algn="l">
              <a:lnSpc>
                <a:spcPts val="3101"/>
              </a:lnSpc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definir roles, métodos de pago, especialidades médicas y países de operación.</a:t>
            </a:r>
          </a:p>
          <a:p>
            <a:pPr algn="l">
              <a:lnSpc>
                <a:spcPts val="3101"/>
              </a:lnSpc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marL="478279" lvl="1" indent="-239140" algn="l">
              <a:lnSpc>
                <a:spcPts val="3101"/>
              </a:lnSpc>
              <a:buFont typeface="Arial"/>
              <a:buChar char="•"/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usuario.rol_id → rol_usuario.id</a:t>
            </a:r>
          </a:p>
          <a:p>
            <a:pPr marL="478279" lvl="1" indent="-239140" algn="l">
              <a:lnSpc>
                <a:spcPts val="3101"/>
              </a:lnSpc>
              <a:buFont typeface="Arial"/>
              <a:buChar char="•"/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centro_medico.pais_id → pais.id</a:t>
            </a:r>
          </a:p>
          <a:p>
            <a:pPr marL="478279" lvl="1" indent="-239140" algn="l">
              <a:lnSpc>
                <a:spcPts val="3101"/>
              </a:lnSpc>
              <a:buFont typeface="Arial"/>
              <a:buChar char="•"/>
            </a:pPr>
            <a:r>
              <a:rPr lang="en-US" sz="22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tratamiento.especialidad_id → especialidad.id</a:t>
            </a:r>
          </a:p>
          <a:p>
            <a:pPr algn="l">
              <a:lnSpc>
                <a:spcPts val="3101"/>
              </a:lnSpc>
            </a:pPr>
            <a:endParaRPr lang="en-US" sz="2215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13720" y="2399918"/>
            <a:ext cx="5622505" cy="570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Usuarios y Autenticación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Permite la gestión de identidad, permisos y preferencias del usuario dentro del sistema.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usuario, usuario_credenciales, usuario_preferencia.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controlar acceso, contraseñas encriptadas y configuración personalizada.</a:t>
            </a:r>
          </a:p>
          <a:p>
            <a:pPr algn="l">
              <a:lnSpc>
                <a:spcPts val="3000"/>
              </a:lnSpc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marL="462744" lvl="1" indent="-231372" algn="l">
              <a:lnSpc>
                <a:spcPts val="3000"/>
              </a:lnSpc>
              <a:buFont typeface="Arial"/>
              <a:buChar char="•"/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usuario_credenciales.usuario_id → usuario.id</a:t>
            </a:r>
          </a:p>
          <a:p>
            <a:pPr marL="462744" lvl="1" indent="-231372" algn="l">
              <a:lnSpc>
                <a:spcPts val="3000"/>
              </a:lnSpc>
              <a:buFont typeface="Arial"/>
              <a:buChar char="•"/>
            </a:pPr>
            <a:r>
              <a:rPr lang="en-US" sz="214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usuario_preferencia.usuario_id → usuario.id</a:t>
            </a:r>
          </a:p>
          <a:p>
            <a:pPr algn="l">
              <a:lnSpc>
                <a:spcPts val="3000"/>
              </a:lnSpc>
            </a:pPr>
            <a:endParaRPr lang="en-US" sz="2143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87217" y="2367219"/>
            <a:ext cx="5312683" cy="852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1"/>
              </a:lnSpc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Módulo Clínico y Operativo</a:t>
            </a:r>
          </a:p>
          <a:p>
            <a:pPr algn="l">
              <a:lnSpc>
                <a:spcPts val="2981"/>
              </a:lnSpc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el núcleo funcional del sistema. Gestiona pacientes, citas, tratamientos y registros clínicos.</a:t>
            </a:r>
          </a:p>
          <a:p>
            <a:pPr algn="l">
              <a:lnSpc>
                <a:spcPts val="2981"/>
              </a:lnSpc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paciente, centro_medico, tratamiento, cita, detalle_cita_tratamiento, sesion_terapeutica, historial_medico, formulario, campo_formulario, respuesta_formulario.</a:t>
            </a:r>
          </a:p>
          <a:p>
            <a:pPr algn="l">
              <a:lnSpc>
                <a:spcPts val="2981"/>
              </a:lnSpc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controlar el ciclo completo de atención médica.</a:t>
            </a:r>
          </a:p>
          <a:p>
            <a:pPr algn="l">
              <a:lnSpc>
                <a:spcPts val="2981"/>
              </a:lnSpc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marL="459771" lvl="1" indent="-229886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paciente.usuario_id → usuario.id</a:t>
            </a:r>
          </a:p>
          <a:p>
            <a:pPr marL="459771" lvl="1" indent="-229886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cita.paciente_id → paciente.id</a:t>
            </a:r>
          </a:p>
          <a:p>
            <a:pPr marL="459771" lvl="1" indent="-229886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detalle_cita_tratamiento.cita_id → cita.id</a:t>
            </a:r>
          </a:p>
          <a:p>
            <a:pPr marL="459771" lvl="1" indent="-229886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historial_medico.paciente_id → paciente.id</a:t>
            </a:r>
          </a:p>
          <a:p>
            <a:pPr marL="459771" lvl="1" indent="-229886" algn="l">
              <a:lnSpc>
                <a:spcPts val="2981"/>
              </a:lnSpc>
              <a:buFont typeface="Arial"/>
              <a:buChar char="•"/>
            </a:pPr>
            <a:r>
              <a:rPr lang="en-US" sz="212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respuesta_formulario.formulario_id → formulario.id</a:t>
            </a:r>
          </a:p>
          <a:p>
            <a:pPr algn="l">
              <a:lnSpc>
                <a:spcPts val="2981"/>
              </a:lnSpc>
            </a:pPr>
            <a:endParaRPr lang="en-US" sz="212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981"/>
              </a:lnSpc>
            </a:pPr>
            <a:endParaRPr lang="en-US" sz="212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256590" y="1966260"/>
            <a:ext cx="5402767" cy="812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Pagos, Planes y Suscripciones</a:t>
            </a:r>
          </a:p>
          <a:p>
            <a:pPr algn="l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 la parte económica del sistema, tanto por servicios individuales como por planes.</a:t>
            </a:r>
          </a:p>
          <a:p>
            <a:pPr algn="l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pago, factura, plan_suscripcion, suscripcion_usuario, transaccion_pago.</a:t>
            </a:r>
          </a:p>
          <a:p>
            <a:pPr algn="l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manejar transacciones, emisión de facturas, control de planes y estados de pago.</a:t>
            </a:r>
          </a:p>
          <a:p>
            <a:pPr algn="l">
              <a:lnSpc>
                <a:spcPts val="3413"/>
              </a:lnSpc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marL="526433" lvl="1" indent="-263216" algn="l">
              <a:lnSpc>
                <a:spcPts val="3413"/>
              </a:lnSpc>
              <a:buFont typeface="Arial"/>
              <a:buChar char="•"/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factura.pago_id → pago.id</a:t>
            </a:r>
          </a:p>
          <a:p>
            <a:pPr marL="526433" lvl="1" indent="-263216" algn="l">
              <a:lnSpc>
                <a:spcPts val="3413"/>
              </a:lnSpc>
              <a:buFont typeface="Arial"/>
              <a:buChar char="•"/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suscripcion_usuario.usuario_id → usuario.id</a:t>
            </a:r>
          </a:p>
          <a:p>
            <a:pPr marL="526433" lvl="1" indent="-263216" algn="l">
              <a:lnSpc>
                <a:spcPts val="3413"/>
              </a:lnSpc>
              <a:buFont typeface="Arial"/>
              <a:buChar char="•"/>
            </a:pPr>
            <a:r>
              <a:rPr lang="en-US" sz="243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transaccion_pago.pago_id → pago.id</a:t>
            </a:r>
          </a:p>
          <a:p>
            <a:pPr algn="l">
              <a:lnSpc>
                <a:spcPts val="3413"/>
              </a:lnSpc>
            </a:pPr>
            <a:endParaRPr lang="en-US" sz="2438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13"/>
              </a:lnSpc>
            </a:pPr>
            <a:endParaRPr lang="en-US" sz="2438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80845" y="1966260"/>
            <a:ext cx="6126310" cy="769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Extensiones Funcionales</a:t>
            </a:r>
          </a:p>
          <a:p>
            <a:pPr algn="l">
              <a:lnSpc>
                <a:spcPts val="3419"/>
              </a:lnSpc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Complementan la experiencia del usuario y fortalecen la interacción y soporte.</a:t>
            </a:r>
          </a:p>
          <a:p>
            <a:pPr algn="l">
              <a:lnSpc>
                <a:spcPts val="3419"/>
              </a:lnSpc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Tablas: servicio_centro, curriculum_terapeuta, notificacion, soporte_ticket, foro_tema, foro_post, interaccion_ia.</a:t>
            </a:r>
          </a:p>
          <a:p>
            <a:pPr algn="l">
              <a:lnSpc>
                <a:spcPts val="3419"/>
              </a:lnSpc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ofrecer servicios adicionales, comunicación interna, soporte técnico y foros comunitarios.</a:t>
            </a:r>
          </a:p>
          <a:p>
            <a:pPr algn="l">
              <a:lnSpc>
                <a:spcPts val="3419"/>
              </a:lnSpc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Relaciones clave:</a:t>
            </a:r>
          </a:p>
          <a:p>
            <a:pPr marL="527281" lvl="1" indent="-263641" algn="l">
              <a:lnSpc>
                <a:spcPts val="3419"/>
              </a:lnSpc>
              <a:buFont typeface="Arial"/>
              <a:buChar char="•"/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foro_post.tema_id → foro_tema.id</a:t>
            </a:r>
          </a:p>
          <a:p>
            <a:pPr marL="527281" lvl="1" indent="-263641" algn="l">
              <a:lnSpc>
                <a:spcPts val="3419"/>
              </a:lnSpc>
              <a:buFont typeface="Arial"/>
              <a:buChar char="•"/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notificacion.usuario_id → usuario.id</a:t>
            </a:r>
          </a:p>
          <a:p>
            <a:pPr marL="527281" lvl="1" indent="-263641" algn="l">
              <a:lnSpc>
                <a:spcPts val="3419"/>
              </a:lnSpc>
              <a:buFont typeface="Arial"/>
              <a:buChar char="•"/>
            </a:pPr>
            <a:r>
              <a:rPr lang="en-US" sz="2442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curriculum_terapeuta.terapeuta_id → usuario.id</a:t>
            </a:r>
          </a:p>
          <a:p>
            <a:pPr algn="l">
              <a:lnSpc>
                <a:spcPts val="3419"/>
              </a:lnSpc>
            </a:pPr>
            <a:endParaRPr lang="en-US" sz="244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19"/>
              </a:lnSpc>
            </a:pPr>
            <a:endParaRPr lang="en-US" sz="2442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87248" y="1956735"/>
            <a:ext cx="5729150" cy="74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6. Auditoría</a:t>
            </a:r>
          </a:p>
          <a:p>
            <a:pPr algn="l">
              <a:lnSpc>
                <a:spcPts val="3142"/>
              </a:lnSpc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Nuevo bloque incorporado para reforzar la seguridad y trazabilidad del sistema.</a:t>
            </a:r>
          </a:p>
          <a:p>
            <a:pPr algn="l">
              <a:lnSpc>
                <a:spcPts val="3142"/>
              </a:lnSpc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Tabla: auditoria.</a:t>
            </a:r>
          </a:p>
          <a:p>
            <a:pPr algn="l">
              <a:lnSpc>
                <a:spcPts val="3142"/>
              </a:lnSpc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Campos principales:</a:t>
            </a:r>
          </a:p>
          <a:p>
            <a:pPr marL="484574" lvl="1" indent="-242287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tabla (nombre de la tabla afectada)</a:t>
            </a:r>
          </a:p>
          <a:p>
            <a:pPr marL="484574" lvl="1" indent="-242287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operacion (INSERT, UPDATE, DELETE)</a:t>
            </a:r>
          </a:p>
          <a:p>
            <a:pPr marL="484574" lvl="1" indent="-242287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usuario_id (responsable de la acción)</a:t>
            </a:r>
          </a:p>
          <a:p>
            <a:pPr marL="484574" lvl="1" indent="-242287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fecha (momento de ejecución)</a:t>
            </a:r>
          </a:p>
          <a:p>
            <a:pPr marL="484574" lvl="1" indent="-242287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descripcion (detalle del cambio)</a:t>
            </a:r>
          </a:p>
          <a:p>
            <a:pPr algn="l">
              <a:lnSpc>
                <a:spcPts val="3142"/>
              </a:lnSpc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Relación clave:</a:t>
            </a:r>
          </a:p>
          <a:p>
            <a:pPr marL="484574" lvl="1" indent="-242287" algn="l">
              <a:lnSpc>
                <a:spcPts val="3142"/>
              </a:lnSpc>
              <a:buFont typeface="Arial"/>
              <a:buChar char="•"/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auditoria.usuario_id → usuario.id</a:t>
            </a:r>
          </a:p>
          <a:p>
            <a:pPr algn="l">
              <a:lnSpc>
                <a:spcPts val="3142"/>
              </a:lnSpc>
            </a:pPr>
            <a:r>
              <a:rPr lang="en-US" sz="2244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Función: registrar y monitorear toda operación relevante, asegurando transparencia en los procesos y cumplimiento de políticas de control interno.</a:t>
            </a:r>
          </a:p>
          <a:p>
            <a:pPr algn="ctr">
              <a:lnSpc>
                <a:spcPts val="3142"/>
              </a:lnSpc>
            </a:pPr>
            <a:endParaRPr lang="en-US" sz="2244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4530491" y="2025539"/>
            <a:ext cx="9227017" cy="128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TECNOLOGÍAS UTILIZADAS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52169" y="3997368"/>
            <a:ext cx="12983662" cy="340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8"/>
              </a:lnSpc>
              <a:spcBef>
                <a:spcPct val="0"/>
              </a:spcBef>
            </a:pPr>
            <a:r>
              <a:rPr lang="en-US" sz="32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</a:t>
            </a:r>
            <a:r>
              <a:rPr lang="en-US" sz="3256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desarrollo de Acured se sustenta en un ecosistema tecnológico moderno y escalable, seleccionando herramientas que aseguran rendimiento, mantenibilidad y compatibilidad multiplataforma.</a:t>
            </a:r>
          </a:p>
          <a:p>
            <a:pPr marL="0" lvl="0" indent="0" algn="ctr">
              <a:lnSpc>
                <a:spcPts val="4558"/>
              </a:lnSpc>
              <a:spcBef>
                <a:spcPct val="0"/>
              </a:spcBef>
            </a:pPr>
            <a:r>
              <a:rPr lang="en-US" sz="3256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La combinación de tecnologías se organiza en tres niveles principales: Frontend, Backend y Base de Datos, complementadas por herramientas de apoyo en diseño, pruebas y control de versiones.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858" y="510690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IDEA PRINCIPAL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625402" y="2351895"/>
            <a:ext cx="4926369" cy="507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React.js: Framew</a:t>
            </a: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ork principal para la construcción de la interfaz web dinámica y modular.</a:t>
            </a:r>
          </a:p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TailwindCSS: Sistema de estilos utilitario que optimiza la maquetación y consistencia visual.</a:t>
            </a:r>
          </a:p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Vite: Entorno de desarrollo rápido y eficiente para la compilación del proyecto.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3681" y="1131560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FRONTEND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3322" y="1131560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BACKEND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63322" y="2351895"/>
            <a:ext cx="4926369" cy="5535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Spring Boot (Java): Framew</a:t>
            </a: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ork que facilita la creación de microservicios robustos, con controladores REST y gestión transaccional.</a:t>
            </a:r>
          </a:p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Maven: Gestor de dependencias y compilación del proyecto backend.</a:t>
            </a:r>
          </a:p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Postman: Herramienta utilizada para validar endpoints y realizar pruebas de integración entre capas.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3491" y="1131560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BASE DE DATOS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9341" y="2351895"/>
            <a:ext cx="4926369" cy="460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PostgreSQL 13+: Sistema gest</a:t>
            </a: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or de bases de datos relacional que garantiza integridad y rendimiento en grandes volúmenes de información.</a:t>
            </a:r>
          </a:p>
          <a:p>
            <a:pPr marL="569463" lvl="1" indent="-284732" algn="ctr">
              <a:lnSpc>
                <a:spcPts val="369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pgAdmin / DBeaver: Clientes de administración y monitoreo de estructuras, consultas y scripts SQL.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1875-906F-AE27-601F-F6BBA54B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DA5E26-75FF-4DE4-293C-0C267158D0A0}"/>
              </a:ext>
            </a:extLst>
          </p:cNvPr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E2B235E-DBE7-0F0A-A750-5F173DD63E6B}"/>
              </a:ext>
            </a:extLst>
          </p:cNvPr>
          <p:cNvSpPr txBox="1"/>
          <p:nvPr/>
        </p:nvSpPr>
        <p:spPr>
          <a:xfrm>
            <a:off x="1676400" y="647700"/>
            <a:ext cx="14706600" cy="18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  <a:spcBef>
                <a:spcPct val="0"/>
              </a:spcBef>
            </a:pPr>
            <a:r>
              <a:rPr lang="es-MX" sz="5400" dirty="0"/>
              <a:t>DEMOSTRACIÓN DEL RESULTADO DEL PROYECTO</a:t>
            </a:r>
          </a:p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endParaRPr lang="en-US" sz="5336" dirty="0">
              <a:solidFill>
                <a:srgbClr val="000000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BFB15-AC35-8B30-381D-75D0400E6546}"/>
              </a:ext>
            </a:extLst>
          </p:cNvPr>
          <p:cNvSpPr txBox="1"/>
          <p:nvPr/>
        </p:nvSpPr>
        <p:spPr>
          <a:xfrm>
            <a:off x="18582468" y="-635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BBAD0C-4036-BDFE-80AC-75E1692D6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2400300"/>
            <a:ext cx="11201400" cy="7000875"/>
          </a:xfrm>
          <a:prstGeom prst="rect">
            <a:avLst/>
          </a:prstGeom>
        </p:spPr>
      </p:pic>
      <p:sp>
        <p:nvSpPr>
          <p:cNvPr id="12" name="CuadroTexto 3">
            <a:extLst>
              <a:ext uri="{FF2B5EF4-FFF2-40B4-BE49-F238E27FC236}">
                <a16:creationId xmlns:a16="http://schemas.microsoft.com/office/drawing/2014/main" id="{1A81D90A-99E7-EE5D-0370-7297AE7FB567}"/>
              </a:ext>
            </a:extLst>
          </p:cNvPr>
          <p:cNvSpPr txBox="1"/>
          <p:nvPr/>
        </p:nvSpPr>
        <p:spPr>
          <a:xfrm>
            <a:off x="2438400" y="140157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128546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42CC0-1D49-D322-27A8-FF70127C5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E5A2AB-12CF-6263-9E00-9FEC80A89B96}"/>
              </a:ext>
            </a:extLst>
          </p:cNvPr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3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EF015A-F980-175F-9CC3-180DB277E2FD}"/>
              </a:ext>
            </a:extLst>
          </p:cNvPr>
          <p:cNvSpPr txBox="1"/>
          <p:nvPr/>
        </p:nvSpPr>
        <p:spPr>
          <a:xfrm>
            <a:off x="1676400" y="647700"/>
            <a:ext cx="14706600" cy="18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  <a:spcBef>
                <a:spcPct val="0"/>
              </a:spcBef>
            </a:pPr>
            <a:r>
              <a:rPr lang="es-MX" sz="5400" dirty="0"/>
              <a:t>DEMOSTRACIÓN DEL RESULTADO DEL PROYECTO</a:t>
            </a:r>
          </a:p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 dirty="0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771C7-60FE-8A98-F1B4-B0BF95023096}"/>
              </a:ext>
            </a:extLst>
          </p:cNvPr>
          <p:cNvSpPr txBox="1"/>
          <p:nvPr/>
        </p:nvSpPr>
        <p:spPr>
          <a:xfrm>
            <a:off x="18582468" y="-635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35788B-DC2A-0384-1F75-CA3B8929C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43100"/>
            <a:ext cx="12573000" cy="7858125"/>
          </a:xfrm>
          <a:prstGeom prst="rect">
            <a:avLst/>
          </a:prstGeom>
        </p:spPr>
      </p:pic>
      <p:sp>
        <p:nvSpPr>
          <p:cNvPr id="6" name="CuadroTexto 3">
            <a:extLst>
              <a:ext uri="{FF2B5EF4-FFF2-40B4-BE49-F238E27FC236}">
                <a16:creationId xmlns:a16="http://schemas.microsoft.com/office/drawing/2014/main" id="{3CDAF186-0274-15E3-4055-2FDBEF7FFBD4}"/>
              </a:ext>
            </a:extLst>
          </p:cNvPr>
          <p:cNvSpPr txBox="1"/>
          <p:nvPr/>
        </p:nvSpPr>
        <p:spPr>
          <a:xfrm>
            <a:off x="2438400" y="1204294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376386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8598DE-EBCC-56E2-7527-2B6C02A33F6A}"/>
              </a:ext>
            </a:extLst>
          </p:cNvPr>
          <p:cNvSpPr/>
          <p:nvPr/>
        </p:nvSpPr>
        <p:spPr>
          <a:xfrm rot="-2044330">
            <a:off x="-957641" y="-4239835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E9D8D9E-1391-C862-61AB-4204CB131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71700"/>
            <a:ext cx="11338560" cy="7086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D85063B-F332-04A6-662B-5759D1AE7DF6}"/>
              </a:ext>
            </a:extLst>
          </p:cNvPr>
          <p:cNvSpPr txBox="1"/>
          <p:nvPr/>
        </p:nvSpPr>
        <p:spPr>
          <a:xfrm>
            <a:off x="1676400" y="647700"/>
            <a:ext cx="14706600" cy="18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  <a:spcBef>
                <a:spcPct val="0"/>
              </a:spcBef>
            </a:pPr>
            <a:r>
              <a:rPr lang="es-MX" sz="5400" dirty="0"/>
              <a:t>DEMOSTRACIÓN DEL RESULTADO DEL PROYECTO</a:t>
            </a:r>
          </a:p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endParaRPr lang="en-US" sz="5336" dirty="0">
              <a:solidFill>
                <a:srgbClr val="000000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78F47BA8-5930-9903-CD6C-7A6A2FF1AC6E}"/>
              </a:ext>
            </a:extLst>
          </p:cNvPr>
          <p:cNvSpPr txBox="1"/>
          <p:nvPr/>
        </p:nvSpPr>
        <p:spPr>
          <a:xfrm>
            <a:off x="2514600" y="138955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361638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77117CB-4ECC-21AF-210B-49A4051C5C9E}"/>
              </a:ext>
            </a:extLst>
          </p:cNvPr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D3F61B6D-9137-D220-326F-5A3BEB301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2197100"/>
            <a:ext cx="10363200" cy="6477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0B9DBB-257D-1EF3-B689-9E859A86D761}"/>
              </a:ext>
            </a:extLst>
          </p:cNvPr>
          <p:cNvSpPr txBox="1"/>
          <p:nvPr/>
        </p:nvSpPr>
        <p:spPr>
          <a:xfrm>
            <a:off x="1676400" y="647700"/>
            <a:ext cx="14706600" cy="1882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1"/>
              </a:lnSpc>
              <a:spcBef>
                <a:spcPct val="0"/>
              </a:spcBef>
            </a:pPr>
            <a:r>
              <a:rPr lang="es-MX" sz="5400" dirty="0"/>
              <a:t>DEMOSTRACIÓN DEL RESULTADO DEL PROYECTO</a:t>
            </a:r>
          </a:p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endParaRPr lang="en-US" sz="5336" dirty="0">
              <a:solidFill>
                <a:srgbClr val="000000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B4CFC363-DA5C-5A88-B7E0-BA3AD058A4FA}"/>
              </a:ext>
            </a:extLst>
          </p:cNvPr>
          <p:cNvSpPr txBox="1"/>
          <p:nvPr/>
        </p:nvSpPr>
        <p:spPr>
          <a:xfrm>
            <a:off x="2514600" y="138955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Resultados obtenidos</a:t>
            </a:r>
          </a:p>
        </p:txBody>
      </p:sp>
    </p:spTree>
    <p:extLst>
      <p:ext uri="{BB962C8B-B14F-4D97-AF65-F5344CB8AC3E}">
        <p14:creationId xmlns:p14="http://schemas.microsoft.com/office/powerpoint/2010/main" val="284481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7D9D-A516-5598-AEBB-F8B0B0DE6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D51E1BD-6A3C-5FC0-B9E3-47022ED0CDB2}"/>
              </a:ext>
            </a:extLst>
          </p:cNvPr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B6D7CF7-A011-4547-1665-3370C2453EB2}"/>
              </a:ext>
            </a:extLst>
          </p:cNvPr>
          <p:cNvSpPr txBox="1"/>
          <p:nvPr/>
        </p:nvSpPr>
        <p:spPr>
          <a:xfrm>
            <a:off x="1790700" y="1409700"/>
            <a:ext cx="14706600" cy="1751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5400" dirty="0"/>
              <a:t>Obstáculos presentados durante el desarrollo</a:t>
            </a:r>
          </a:p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endParaRPr lang="en-US" sz="5336" dirty="0">
              <a:solidFill>
                <a:srgbClr val="000000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8537296-0FB7-D5B2-0FBE-6A253D4C3DB6}"/>
              </a:ext>
            </a:extLst>
          </p:cNvPr>
          <p:cNvSpPr txBox="1"/>
          <p:nvPr/>
        </p:nvSpPr>
        <p:spPr>
          <a:xfrm>
            <a:off x="4962433" y="3279735"/>
            <a:ext cx="8835203" cy="232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8"/>
              </a:lnSpc>
              <a:spcBef>
                <a:spcPct val="0"/>
              </a:spcBef>
            </a:pPr>
            <a:r>
              <a:rPr lang="en-US" sz="3256" u="none" strike="noStrike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Los </a:t>
            </a:r>
            <a:r>
              <a:rPr lang="en-US" sz="3256" u="none" strike="noStrike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principales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obstáculos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fueron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las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deudas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técnicas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respecto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a las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tecnologias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que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estamos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empleando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para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llevar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a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cabo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Desarrollo de </a:t>
            </a:r>
            <a:r>
              <a:rPr lang="en-US" sz="3256" dirty="0" err="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este</a:t>
            </a:r>
            <a:r>
              <a:rPr lang="en-US" sz="3256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Proyecto.</a:t>
            </a:r>
            <a:endParaRPr lang="en-US" sz="3256" u="none" strike="noStrike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353961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012" b="-10043"/>
            </a:stretch>
          </a:blipFill>
        </p:spPr>
        <p:txBody>
          <a:bodyPr/>
          <a:lstStyle/>
          <a:p>
            <a:endParaRPr lang="en-CL"/>
          </a:p>
        </p:txBody>
      </p:sp>
      <p:grpSp>
        <p:nvGrpSpPr>
          <p:cNvPr id="3" name="Group 3"/>
          <p:cNvGrpSpPr/>
          <p:nvPr/>
        </p:nvGrpSpPr>
        <p:grpSpPr>
          <a:xfrm>
            <a:off x="1478578" y="1981336"/>
            <a:ext cx="5552614" cy="6149926"/>
            <a:chOff x="0" y="0"/>
            <a:chExt cx="812800" cy="9002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900236"/>
            </a:xfrm>
            <a:custGeom>
              <a:avLst/>
              <a:gdLst/>
              <a:ahLst/>
              <a:cxnLst/>
              <a:rect l="l" t="t" r="r" b="b"/>
              <a:pathLst>
                <a:path w="812800" h="900236">
                  <a:moveTo>
                    <a:pt x="406400" y="0"/>
                  </a:moveTo>
                  <a:cubicBezTo>
                    <a:pt x="181951" y="0"/>
                    <a:pt x="0" y="201525"/>
                    <a:pt x="0" y="450118"/>
                  </a:cubicBezTo>
                  <a:cubicBezTo>
                    <a:pt x="0" y="698711"/>
                    <a:pt x="181951" y="900236"/>
                    <a:pt x="406400" y="900236"/>
                  </a:cubicBezTo>
                  <a:cubicBezTo>
                    <a:pt x="630849" y="900236"/>
                    <a:pt x="812800" y="698711"/>
                    <a:pt x="812800" y="450118"/>
                  </a:cubicBezTo>
                  <a:cubicBezTo>
                    <a:pt x="812800" y="2015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6297"/>
              <a:ext cx="660400" cy="76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23018" y="2725776"/>
            <a:ext cx="4063734" cy="4808174"/>
            <a:chOff x="0" y="0"/>
            <a:chExt cx="812800" cy="961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961698"/>
            </a:xfrm>
            <a:custGeom>
              <a:avLst/>
              <a:gdLst/>
              <a:ahLst/>
              <a:cxnLst/>
              <a:rect l="l" t="t" r="r" b="b"/>
              <a:pathLst>
                <a:path w="812800" h="961698">
                  <a:moveTo>
                    <a:pt x="406400" y="0"/>
                  </a:moveTo>
                  <a:cubicBezTo>
                    <a:pt x="181951" y="0"/>
                    <a:pt x="0" y="215283"/>
                    <a:pt x="0" y="480849"/>
                  </a:cubicBezTo>
                  <a:cubicBezTo>
                    <a:pt x="0" y="746414"/>
                    <a:pt x="181951" y="961698"/>
                    <a:pt x="406400" y="961698"/>
                  </a:cubicBezTo>
                  <a:cubicBezTo>
                    <a:pt x="630849" y="961698"/>
                    <a:pt x="812800" y="746414"/>
                    <a:pt x="812800" y="480849"/>
                  </a:cubicBezTo>
                  <a:cubicBezTo>
                    <a:pt x="812800" y="215283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3661" b="-3661"/>
              </a:stretch>
            </a:blipFill>
          </p:spPr>
          <p:txBody>
            <a:bodyPr/>
            <a:lstStyle/>
            <a:p>
              <a:endParaRPr lang="en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80091" y="1981336"/>
            <a:ext cx="5552614" cy="6149926"/>
            <a:chOff x="0" y="0"/>
            <a:chExt cx="812800" cy="9002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900236"/>
            </a:xfrm>
            <a:custGeom>
              <a:avLst/>
              <a:gdLst/>
              <a:ahLst/>
              <a:cxnLst/>
              <a:rect l="l" t="t" r="r" b="b"/>
              <a:pathLst>
                <a:path w="812800" h="900236">
                  <a:moveTo>
                    <a:pt x="406400" y="0"/>
                  </a:moveTo>
                  <a:cubicBezTo>
                    <a:pt x="181951" y="0"/>
                    <a:pt x="0" y="201525"/>
                    <a:pt x="0" y="450118"/>
                  </a:cubicBezTo>
                  <a:cubicBezTo>
                    <a:pt x="0" y="698711"/>
                    <a:pt x="181951" y="900236"/>
                    <a:pt x="406400" y="900236"/>
                  </a:cubicBezTo>
                  <a:cubicBezTo>
                    <a:pt x="630849" y="900236"/>
                    <a:pt x="812800" y="698711"/>
                    <a:pt x="812800" y="450118"/>
                  </a:cubicBezTo>
                  <a:cubicBezTo>
                    <a:pt x="812800" y="2015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6297"/>
              <a:ext cx="660400" cy="76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24531" y="2725776"/>
            <a:ext cx="4063734" cy="4661046"/>
            <a:chOff x="0" y="0"/>
            <a:chExt cx="812800" cy="9322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932270"/>
            </a:xfrm>
            <a:custGeom>
              <a:avLst/>
              <a:gdLst/>
              <a:ahLst/>
              <a:cxnLst/>
              <a:rect l="l" t="t" r="r" b="b"/>
              <a:pathLst>
                <a:path w="812800" h="932270">
                  <a:moveTo>
                    <a:pt x="406400" y="0"/>
                  </a:moveTo>
                  <a:cubicBezTo>
                    <a:pt x="181951" y="0"/>
                    <a:pt x="0" y="208696"/>
                    <a:pt x="0" y="466135"/>
                  </a:cubicBezTo>
                  <a:cubicBezTo>
                    <a:pt x="0" y="723575"/>
                    <a:pt x="181951" y="932270"/>
                    <a:pt x="406400" y="932270"/>
                  </a:cubicBezTo>
                  <a:cubicBezTo>
                    <a:pt x="630849" y="932270"/>
                    <a:pt x="812800" y="723575"/>
                    <a:pt x="812800" y="466135"/>
                  </a:cubicBezTo>
                  <a:cubicBezTo>
                    <a:pt x="812800" y="208696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5267" b="-5267"/>
              </a:stretch>
            </a:blipFill>
          </p:spPr>
          <p:txBody>
            <a:bodyPr/>
            <a:lstStyle/>
            <a:p>
              <a:endParaRPr lang="en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05217" y="104772"/>
            <a:ext cx="7877567" cy="200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01"/>
              </a:lnSpc>
              <a:spcBef>
                <a:spcPct val="0"/>
              </a:spcBef>
            </a:pPr>
            <a:r>
              <a:rPr lang="en-US" sz="11643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INTEGRANTES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6301" y="8016962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MATIAS LARA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7813" y="8016962"/>
            <a:ext cx="4997169" cy="92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71"/>
              </a:lnSpc>
              <a:spcBef>
                <a:spcPct val="0"/>
              </a:spcBef>
            </a:pPr>
            <a:r>
              <a:rPr lang="en-US" sz="533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GONZALO LARA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26006" y="8872008"/>
            <a:ext cx="406074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 Stack Developer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23900" y="8872008"/>
            <a:ext cx="406074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Full Stack Developer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32">
            <a:off x="9784061" y="3475212"/>
            <a:ext cx="933714" cy="1031210"/>
          </a:xfrm>
          <a:custGeom>
            <a:avLst/>
            <a:gdLst/>
            <a:ahLst/>
            <a:cxnLst/>
            <a:rect l="l" t="t" r="r" b="b"/>
            <a:pathLst>
              <a:path w="933714" h="1031210">
                <a:moveTo>
                  <a:pt x="0" y="0"/>
                </a:moveTo>
                <a:lnTo>
                  <a:pt x="933714" y="0"/>
                </a:lnTo>
                <a:lnTo>
                  <a:pt x="933714" y="1031210"/>
                </a:lnTo>
                <a:lnTo>
                  <a:pt x="0" y="103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Freeform 3"/>
          <p:cNvSpPr/>
          <p:nvPr/>
        </p:nvSpPr>
        <p:spPr>
          <a:xfrm rot="950888" flipH="1">
            <a:off x="7527892" y="3471888"/>
            <a:ext cx="933714" cy="1031210"/>
          </a:xfrm>
          <a:custGeom>
            <a:avLst/>
            <a:gdLst/>
            <a:ahLst/>
            <a:cxnLst/>
            <a:rect l="l" t="t" r="r" b="b"/>
            <a:pathLst>
              <a:path w="933714" h="1031210">
                <a:moveTo>
                  <a:pt x="933714" y="0"/>
                </a:moveTo>
                <a:lnTo>
                  <a:pt x="0" y="0"/>
                </a:lnTo>
                <a:lnTo>
                  <a:pt x="0" y="1031211"/>
                </a:lnTo>
                <a:lnTo>
                  <a:pt x="933714" y="1031211"/>
                </a:lnTo>
                <a:lnTo>
                  <a:pt x="9337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4" name="TextBox 4"/>
          <p:cNvSpPr txBox="1"/>
          <p:nvPr/>
        </p:nvSpPr>
        <p:spPr>
          <a:xfrm>
            <a:off x="1700889" y="2893055"/>
            <a:ext cx="3804832" cy="6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SITUACION ACTUAL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9100" y="3670992"/>
            <a:ext cx="4417205" cy="661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r>
              <a:rPr lang="en-US" sz="23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Acu</a:t>
            </a:r>
            <a:r>
              <a:rPr lang="en-US" sz="2356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red es una plataforma web desarrollada bajo una arquitectura de microservicios que centraliza la gestión clínica de pacientes tratados con medicina oriental. Permite registrar y consultar fichas médicas, agendar horas de atención y generar reportes personalizados de manera digital y segura. Su desarrollo en React, Spring Boot y PostgreSQL garantiza escalabilidad, integridad de datos y una experiencia de uso orientada a mejorar la eficiencia operativa de los terapeutas y la calidad del servicio al paciente.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9100" y="2893055"/>
            <a:ext cx="4424268" cy="6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PROPUESTA DE SOLUCION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1943" y="60577"/>
            <a:ext cx="5996655" cy="330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221"/>
              </a:lnSpc>
              <a:spcBef>
                <a:spcPct val="0"/>
              </a:spcBef>
            </a:pPr>
            <a:r>
              <a:rPr lang="en-US" sz="944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DESCRIPCION DEL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2117" y="3670992"/>
            <a:ext cx="4417205" cy="57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r>
              <a:rPr lang="en-US" sz="235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Actualmente, l</a:t>
            </a:r>
            <a:r>
              <a:rPr lang="en-US" sz="2356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os terapeutas de medicina oriental, especialmente del área de acupuntura, gestionan la información de sus pacientes mediante registros físicos o herramientas aisladas sin integración entre fichas clínicas, horarios y reportes. Este manejo manual genera errores, pérdida de datos y dificultades para acceder al historial clínico, afectando la trazabilidad y eficiencia en la atención.</a:t>
            </a:r>
          </a:p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endParaRPr lang="en-US" sz="2356" u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" name="Freeform 9"/>
          <p:cNvSpPr/>
          <p:nvPr/>
        </p:nvSpPr>
        <p:spPr>
          <a:xfrm rot="-2927986">
            <a:off x="-3300596" y="7139403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 rot="-2927986">
            <a:off x="15547861" y="-4114800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1" name="Freeform 11"/>
          <p:cNvSpPr/>
          <p:nvPr/>
        </p:nvSpPr>
        <p:spPr>
          <a:xfrm rot="-1201298">
            <a:off x="12299289" y="8560357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2" name="Freeform 12"/>
          <p:cNvSpPr/>
          <p:nvPr/>
        </p:nvSpPr>
        <p:spPr>
          <a:xfrm rot="1755736">
            <a:off x="-3994371" y="-5161252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0878" y="2893055"/>
            <a:ext cx="3804832" cy="131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8"/>
              </a:lnSpc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OBJETIVO GENERAL</a:t>
            </a:r>
          </a:p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endParaRPr lang="en-US" sz="3784">
              <a:solidFill>
                <a:srgbClr val="000000"/>
              </a:solidFill>
              <a:latin typeface="New Sun Playful"/>
              <a:ea typeface="New Sun Playful"/>
              <a:cs typeface="New Sun Playful"/>
              <a:sym typeface="New Sun Playfu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28111" y="3755541"/>
            <a:ext cx="6287125" cy="550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210" lvl="1" indent="-211105" algn="ctr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Levantar y analizar los requerimientos funcionales y técnicos del sistema mediante reuniones con terapeutas y usuarios clave.</a:t>
            </a:r>
          </a:p>
          <a:p>
            <a:pPr marL="422210" lvl="1" indent="-211105" algn="ctr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Diseñar la arquitectura del sistema y el modelo de datos relacional en PostgreSQL para asegurar escalabilidad e integridad.</a:t>
            </a:r>
          </a:p>
          <a:p>
            <a:pPr marL="422210" lvl="1" indent="-211105" algn="ctr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Implementar el backend en Spring Boot y el frontend en React, garantizando una comunicación eficiente a través de servicios REST.</a:t>
            </a:r>
          </a:p>
          <a:p>
            <a:pPr marL="422210" lvl="1" indent="-211105" algn="ctr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Desarrollar un módulo de agendamiento y gestión de fichas clínicas con validaciones y control de accesos.</a:t>
            </a:r>
          </a:p>
          <a:p>
            <a:pPr marL="422210" lvl="1" indent="-211105" algn="ctr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Realizar pruebas unitarias e integrales para verificar el correcto funcionamiento y la calidad del sistema.</a:t>
            </a:r>
          </a:p>
          <a:p>
            <a:pPr marL="422210" lvl="1" indent="-211105" algn="ctr">
              <a:lnSpc>
                <a:spcPts val="2737"/>
              </a:lnSpc>
              <a:spcBef>
                <a:spcPct val="0"/>
              </a:spcBef>
              <a:buFont typeface="Arial"/>
              <a:buChar char="•"/>
            </a:pPr>
            <a:r>
              <a:rPr lang="en-US" sz="1955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Documentar técnicamente el sistema, incluyendo ERD, endpoints, plan de pruebas y manual de usuario.</a:t>
            </a:r>
          </a:p>
          <a:p>
            <a:pPr marL="0" lvl="0" indent="0" algn="ctr">
              <a:lnSpc>
                <a:spcPts val="2737"/>
              </a:lnSpc>
              <a:spcBef>
                <a:spcPct val="0"/>
              </a:spcBef>
            </a:pPr>
            <a:endParaRPr lang="en-US" sz="1955" u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22117" y="4184852"/>
            <a:ext cx="5727426" cy="251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90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</a:t>
            </a:r>
            <a:r>
              <a:rPr lang="en-US" sz="206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esarrollar una plataforma web denominada Acured, basada en arquitectura de microservicios, que permita digitalizar y centralizar la gestión clínica de pacientes de medicina oriental, optimizando la trazabilidad de la información, la eficiencia en la atención y la generación de reportes clínicos personalizados.</a:t>
            </a:r>
          </a:p>
        </p:txBody>
      </p:sp>
      <p:sp>
        <p:nvSpPr>
          <p:cNvPr id="5" name="Freeform 5"/>
          <p:cNvSpPr/>
          <p:nvPr/>
        </p:nvSpPr>
        <p:spPr>
          <a:xfrm rot="-2927986">
            <a:off x="-3810906" y="7689503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9" y="0"/>
                </a:lnTo>
                <a:lnTo>
                  <a:pt x="75006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6" name="Freeform 6"/>
          <p:cNvSpPr/>
          <p:nvPr/>
        </p:nvSpPr>
        <p:spPr>
          <a:xfrm rot="-2927986">
            <a:off x="15547861" y="-4114800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7" name="Freeform 7"/>
          <p:cNvSpPr/>
          <p:nvPr/>
        </p:nvSpPr>
        <p:spPr>
          <a:xfrm rot="-1201298">
            <a:off x="12955907" y="8317007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7" y="0"/>
                </a:lnTo>
                <a:lnTo>
                  <a:pt x="88881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 rot="1755736">
            <a:off x="-3994371" y="-5161252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>
            <a:off x="4634585" y="-1185450"/>
            <a:ext cx="7890129" cy="8229600"/>
          </a:xfrm>
          <a:custGeom>
            <a:avLst/>
            <a:gdLst/>
            <a:ahLst/>
            <a:cxnLst/>
            <a:rect l="l" t="t" r="r" b="b"/>
            <a:pathLst>
              <a:path w="7890129" h="8229600">
                <a:moveTo>
                  <a:pt x="0" y="0"/>
                </a:moveTo>
                <a:lnTo>
                  <a:pt x="7890129" y="0"/>
                </a:lnTo>
                <a:lnTo>
                  <a:pt x="78901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 rot="1460107">
            <a:off x="5155045" y="7809071"/>
            <a:ext cx="3116093" cy="2169236"/>
          </a:xfrm>
          <a:custGeom>
            <a:avLst/>
            <a:gdLst/>
            <a:ahLst/>
            <a:cxnLst/>
            <a:rect l="l" t="t" r="r" b="b"/>
            <a:pathLst>
              <a:path w="3116093" h="2169236">
                <a:moveTo>
                  <a:pt x="0" y="0"/>
                </a:moveTo>
                <a:lnTo>
                  <a:pt x="3116093" y="0"/>
                </a:lnTo>
                <a:lnTo>
                  <a:pt x="3116093" y="2169236"/>
                </a:lnTo>
                <a:lnTo>
                  <a:pt x="0" y="216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1" name="TextBox 11"/>
          <p:cNvSpPr txBox="1"/>
          <p:nvPr/>
        </p:nvSpPr>
        <p:spPr>
          <a:xfrm>
            <a:off x="10334702" y="2853150"/>
            <a:ext cx="4380022" cy="6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8"/>
              </a:lnSpc>
              <a:spcBef>
                <a:spcPct val="0"/>
              </a:spcBef>
            </a:pPr>
            <a:r>
              <a:rPr lang="en-US" sz="378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OBJETIVOS ESPECÍFICOS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77357"/>
            <a:ext cx="7783618" cy="516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317" lvl="1" indent="-224659" algn="ctr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Desa</a:t>
            </a:r>
            <a:r>
              <a:rPr lang="en-US" sz="2081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rrollo de una plataforma web funcional que permite la gestión integral de pacientes, fichas clínicas y agendamiento de citas para terapeutas de medicina oriental.</a:t>
            </a:r>
          </a:p>
          <a:p>
            <a:pPr marL="449317" lvl="1" indent="-224659" algn="ctr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Implementación de una arquitectura basada en microservicios, facilitando la escalabilidad y mantenimiento del sistema.</a:t>
            </a:r>
          </a:p>
          <a:p>
            <a:pPr marL="449317" lvl="1" indent="-224659" algn="ctr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Creación de un módulo de reportes clínicos que consolida la información registrada, permitiendo una visión más completa del historial de atención.</a:t>
            </a:r>
          </a:p>
          <a:p>
            <a:pPr marL="449317" lvl="1" indent="-224659" algn="ctr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Integración entre frontend (React) y backend (Spring Boot + PostgreSQL) mediante servicios REST, garantizando fluidez en la comunicación de datos.</a:t>
            </a:r>
          </a:p>
          <a:p>
            <a:pPr marL="449317" lvl="1" indent="-224659" algn="ctr">
              <a:lnSpc>
                <a:spcPts val="2913"/>
              </a:lnSpc>
              <a:spcBef>
                <a:spcPct val="0"/>
              </a:spcBef>
              <a:buFont typeface="Arial"/>
              <a:buChar char="•"/>
            </a:pPr>
            <a:r>
              <a:rPr lang="en-US" sz="2081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Inclusión de validaciones y pruebas unitarias que aseguran la calidad y consistencia del sistema en su versión inicial (PMV).</a:t>
            </a:r>
          </a:p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endParaRPr lang="en-US" sz="2081" u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30580" y="3175860"/>
            <a:ext cx="6130339" cy="90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93"/>
              </a:lnSpc>
              <a:spcBef>
                <a:spcPct val="0"/>
              </a:spcBef>
            </a:pPr>
            <a:r>
              <a:rPr lang="en-US" sz="528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Alcances del Proyecto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6935" y="4486882"/>
            <a:ext cx="7052078" cy="5414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868" lvl="1" indent="-223434" algn="ctr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alcanc</a:t>
            </a:r>
            <a:r>
              <a:rPr lang="en-US" sz="2069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 se limita a un producto mínimo viable (PMV), sin contemplar funcionalidades avanzadas como historial compartido entre clínicas o conexión con sistemas externos.</a:t>
            </a:r>
          </a:p>
          <a:p>
            <a:pPr marL="446868" lvl="1" indent="-223434" algn="ctr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No se incluye, en esta etapa, una infraestructura de despliegue en la nube ni balanceo de carga para alta concurrencia.</a:t>
            </a:r>
          </a:p>
          <a:p>
            <a:pPr marL="446868" lvl="1" indent="-223434" algn="ctr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Las pruebas se centran en entornos controlados de desarrollo, sin validación en escenarios de uso masivo o en producción real.</a:t>
            </a:r>
          </a:p>
          <a:p>
            <a:pPr marL="446868" lvl="1" indent="-223434" algn="ctr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sistema no considera integración con sistemas de pago o notificaciones automáticas (SMS/Email) en esta versión inicial.</a:t>
            </a:r>
          </a:p>
          <a:p>
            <a:pPr marL="446868" lvl="1" indent="-223434" algn="ctr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El diseño de interfaz está orientado a funcionalidad más que a experiencia de usuario avanzada.</a:t>
            </a:r>
          </a:p>
          <a:p>
            <a:pPr marL="0" lvl="0" indent="0" algn="ctr">
              <a:lnSpc>
                <a:spcPts val="2897"/>
              </a:lnSpc>
              <a:spcBef>
                <a:spcPct val="0"/>
              </a:spcBef>
            </a:pPr>
            <a:endParaRPr lang="en-US" sz="2069" u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20657" y="3175860"/>
            <a:ext cx="6904633" cy="90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3"/>
              </a:lnSpc>
              <a:spcBef>
                <a:spcPct val="0"/>
              </a:spcBef>
            </a:pPr>
            <a:r>
              <a:rPr lang="en-US" sz="528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Limitaciones del Proyecto</a:t>
            </a:r>
          </a:p>
        </p:txBody>
      </p:sp>
      <p:sp>
        <p:nvSpPr>
          <p:cNvPr id="6" name="Freeform 6"/>
          <p:cNvSpPr/>
          <p:nvPr/>
        </p:nvSpPr>
        <p:spPr>
          <a:xfrm rot="1755736">
            <a:off x="-3994371" y="-5161252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7" name="Freeform 7"/>
          <p:cNvSpPr/>
          <p:nvPr/>
        </p:nvSpPr>
        <p:spPr>
          <a:xfrm rot="1755736">
            <a:off x="16223044" y="6172200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8" name="Freeform 8"/>
          <p:cNvSpPr/>
          <p:nvPr/>
        </p:nvSpPr>
        <p:spPr>
          <a:xfrm rot="4880428">
            <a:off x="13674986" y="-5161252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9" name="Freeform 9"/>
          <p:cNvSpPr/>
          <p:nvPr/>
        </p:nvSpPr>
        <p:spPr>
          <a:xfrm rot="-4024529">
            <a:off x="-4372420" y="7325346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9" y="0"/>
                </a:lnTo>
                <a:lnTo>
                  <a:pt x="75006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10" name="Freeform 10"/>
          <p:cNvSpPr/>
          <p:nvPr/>
        </p:nvSpPr>
        <p:spPr>
          <a:xfrm rot="-2909594">
            <a:off x="16814162" y="1028700"/>
            <a:ext cx="8888158" cy="8229600"/>
          </a:xfrm>
          <a:custGeom>
            <a:avLst/>
            <a:gdLst/>
            <a:ahLst/>
            <a:cxnLst/>
            <a:rect l="l" t="t" r="r" b="b"/>
            <a:pathLst>
              <a:path w="8888158" h="8229600">
                <a:moveTo>
                  <a:pt x="0" y="0"/>
                </a:moveTo>
                <a:lnTo>
                  <a:pt x="8888158" y="0"/>
                </a:lnTo>
                <a:lnTo>
                  <a:pt x="88881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0304" y="-3086100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198044" y="701226"/>
            <a:ext cx="7104520" cy="92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2"/>
              </a:lnSpc>
              <a:spcBef>
                <a:spcPct val="0"/>
              </a:spcBef>
            </a:pPr>
            <a:r>
              <a:rPr lang="en-US" sz="5344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METODOLOGÍA DE TRABAJO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109" y="1808749"/>
            <a:ext cx="5630625" cy="609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Para el desarrollo del proyecto Acured se aplicó la metodología en cascada, la cual permite una ejecución ordenada y secuencial de las etapas del ciclo de vida del software, garantizando un control claro sobre los avances y entregables en cada fase.</a:t>
            </a:r>
          </a:p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Esta metodología fue seleccionada por su estructura lineal, la cual se adapta al enfoque académico del proyecto y facilita la documentación detallada de cada etapa, evitando replanificaciones innecesarias.</a:t>
            </a:r>
          </a:p>
          <a:p>
            <a:pPr marL="0" lvl="0" indent="0" algn="ctr">
              <a:lnSpc>
                <a:spcPts val="2575"/>
              </a:lnSpc>
              <a:spcBef>
                <a:spcPct val="0"/>
              </a:spcBef>
            </a:pPr>
            <a:endParaRPr lang="en-US" sz="2511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81284" y="2710351"/>
            <a:ext cx="4523861" cy="757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225" lvl="1" indent="-210113" algn="ctr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Análisis de requerimientos: levantamiento de necesidades de terapeutas y definición de funcionalidades clave como gestión de fichas clínicas, agendamiento y reportes.</a:t>
            </a:r>
          </a:p>
          <a:p>
            <a:pPr marL="420225" lvl="1" indent="-210113" algn="ctr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Diseño del sistema: elaboración de la arquitectura de microservicios, modelo entidad-relación (ERD) y prototipos de interfaz en Figma.</a:t>
            </a:r>
          </a:p>
          <a:p>
            <a:pPr marL="420225" lvl="1" indent="-210113" algn="ctr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Implementación: desarrollo del frontend en React y backend en Spring Boot con PostgreSQL, estableciendo la comunicación mediante APIs REST.</a:t>
            </a:r>
          </a:p>
          <a:p>
            <a:pPr marL="420225" lvl="1" indent="-210113" algn="ctr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Pruebas: ejecución de pruebas unitarias y de integración con JUnit, Postman y JMeter para validar el correcto funcionamiento del sistema.</a:t>
            </a:r>
          </a:p>
          <a:p>
            <a:pPr marL="420225" lvl="1" indent="-210113" algn="ctr">
              <a:lnSpc>
                <a:spcPts val="2724"/>
              </a:lnSpc>
              <a:buFont typeface="Arial"/>
              <a:buChar char="•"/>
            </a:pPr>
            <a:r>
              <a:rPr lang="en-US" sz="1946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Implantación: documentación técnica y despliegue local de la versión funcional del sistema.</a:t>
            </a:r>
          </a:p>
          <a:p>
            <a:pPr marL="0" lvl="0" indent="0" algn="ctr">
              <a:lnSpc>
                <a:spcPts val="2724"/>
              </a:lnSpc>
              <a:spcBef>
                <a:spcPct val="0"/>
              </a:spcBef>
            </a:pPr>
            <a:endParaRPr lang="en-US" sz="1946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83324" y="5143500"/>
            <a:ext cx="7500608" cy="8229600"/>
          </a:xfrm>
          <a:custGeom>
            <a:avLst/>
            <a:gdLst/>
            <a:ahLst/>
            <a:cxnLst/>
            <a:rect l="l" t="t" r="r" b="b"/>
            <a:pathLst>
              <a:path w="7500608" h="8229600">
                <a:moveTo>
                  <a:pt x="0" y="0"/>
                </a:moveTo>
                <a:lnTo>
                  <a:pt x="7500608" y="0"/>
                </a:lnTo>
                <a:lnTo>
                  <a:pt x="75006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7" name="TextBox 7"/>
          <p:cNvSpPr txBox="1"/>
          <p:nvPr/>
        </p:nvSpPr>
        <p:spPr>
          <a:xfrm>
            <a:off x="7101544" y="1882185"/>
            <a:ext cx="4083342" cy="540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ETAPAS DE DESARROLLO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47270" y="2346136"/>
            <a:ext cx="4083342" cy="108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0"/>
              </a:lnSpc>
              <a:spcBef>
                <a:spcPct val="0"/>
              </a:spcBef>
            </a:pPr>
            <a:r>
              <a:rPr lang="en-US" sz="3071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DISTRIBUCIÓN DE RESPONSABILIDADES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18581" y="3854386"/>
            <a:ext cx="4740719" cy="270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845" lvl="1" indent="-184423" algn="ctr">
              <a:lnSpc>
                <a:spcPts val="2391"/>
              </a:lnSpc>
              <a:buFont typeface="Arial"/>
              <a:buChar char="•"/>
            </a:pPr>
            <a:r>
              <a:rPr lang="en-US" sz="170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Ambos integrantes participaron como Full Stack Developers, colaborando de forma conjunta en todas las etapas del proyecto.</a:t>
            </a:r>
          </a:p>
          <a:p>
            <a:pPr marL="368845" lvl="1" indent="-184423" algn="ctr">
              <a:lnSpc>
                <a:spcPts val="2391"/>
              </a:lnSpc>
              <a:buFont typeface="Arial"/>
              <a:buChar char="•"/>
            </a:pPr>
            <a:r>
              <a:rPr lang="en-US" sz="170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Cada uno asumió tareas tanto en frontend como en backend, promoviendo el aprendizaje mutuo, la revisión cruzada del código y la continuidad del desarrollo sin dependencia individual.</a:t>
            </a:r>
          </a:p>
          <a:p>
            <a:pPr marL="0" lvl="0" indent="0" algn="ctr">
              <a:lnSpc>
                <a:spcPts val="2391"/>
              </a:lnSpc>
              <a:spcBef>
                <a:spcPct val="0"/>
              </a:spcBef>
            </a:pPr>
            <a:endParaRPr lang="en-US" sz="1708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t="-1586" b="-1586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Freeform 3"/>
          <p:cNvSpPr/>
          <p:nvPr/>
        </p:nvSpPr>
        <p:spPr>
          <a:xfrm>
            <a:off x="1842860" y="2903938"/>
            <a:ext cx="15416440" cy="7264997"/>
          </a:xfrm>
          <a:custGeom>
            <a:avLst/>
            <a:gdLst/>
            <a:ahLst/>
            <a:cxnLst/>
            <a:rect l="l" t="t" r="r" b="b"/>
            <a:pathLst>
              <a:path w="15416440" h="7264997">
                <a:moveTo>
                  <a:pt x="0" y="0"/>
                </a:moveTo>
                <a:lnTo>
                  <a:pt x="15416440" y="0"/>
                </a:lnTo>
                <a:lnTo>
                  <a:pt x="15416440" y="7264997"/>
                </a:lnTo>
                <a:lnTo>
                  <a:pt x="0" y="726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4" name="TextBox 4"/>
          <p:cNvSpPr txBox="1"/>
          <p:nvPr/>
        </p:nvSpPr>
        <p:spPr>
          <a:xfrm>
            <a:off x="4050595" y="-48894"/>
            <a:ext cx="12028502" cy="308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Cronograma para el desarrollo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t="-1586" b="-1586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Freeform 3"/>
          <p:cNvSpPr/>
          <p:nvPr/>
        </p:nvSpPr>
        <p:spPr>
          <a:xfrm>
            <a:off x="3596077" y="227286"/>
            <a:ext cx="11737926" cy="9933220"/>
          </a:xfrm>
          <a:custGeom>
            <a:avLst/>
            <a:gdLst/>
            <a:ahLst/>
            <a:cxnLst/>
            <a:rect l="l" t="t" r="r" b="b"/>
            <a:pathLst>
              <a:path w="11737926" h="9933220">
                <a:moveTo>
                  <a:pt x="0" y="0"/>
                </a:moveTo>
                <a:lnTo>
                  <a:pt x="11737926" y="0"/>
                </a:lnTo>
                <a:lnTo>
                  <a:pt x="11737926" y="9933220"/>
                </a:lnTo>
                <a:lnTo>
                  <a:pt x="0" y="993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4330">
            <a:off x="-1311850" y="-4239834"/>
            <a:ext cx="20911701" cy="18766668"/>
          </a:xfrm>
          <a:custGeom>
            <a:avLst/>
            <a:gdLst/>
            <a:ahLst/>
            <a:cxnLst/>
            <a:rect l="l" t="t" r="r" b="b"/>
            <a:pathLst>
              <a:path w="20911701" h="18766668">
                <a:moveTo>
                  <a:pt x="5763156" y="0"/>
                </a:moveTo>
                <a:lnTo>
                  <a:pt x="20911700" y="10245612"/>
                </a:lnTo>
                <a:lnTo>
                  <a:pt x="15148544" y="18766668"/>
                </a:lnTo>
                <a:lnTo>
                  <a:pt x="0" y="8521056"/>
                </a:lnTo>
                <a:lnTo>
                  <a:pt x="5763156" y="0"/>
                </a:lnTo>
                <a:close/>
              </a:path>
            </a:pathLst>
          </a:custGeom>
          <a:blipFill>
            <a:blip r:embed="rId2"/>
            <a:stretch>
              <a:fillRect b="-3173"/>
            </a:stretch>
          </a:blipFill>
        </p:spPr>
        <p:txBody>
          <a:bodyPr/>
          <a:lstStyle/>
          <a:p>
            <a:endParaRPr lang="en-CL"/>
          </a:p>
        </p:txBody>
      </p:sp>
      <p:sp>
        <p:nvSpPr>
          <p:cNvPr id="3" name="TextBox 3"/>
          <p:cNvSpPr txBox="1"/>
          <p:nvPr/>
        </p:nvSpPr>
        <p:spPr>
          <a:xfrm>
            <a:off x="2457192" y="521950"/>
            <a:ext cx="13699475" cy="164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78"/>
              </a:lnSpc>
              <a:spcBef>
                <a:spcPct val="0"/>
              </a:spcBef>
            </a:pPr>
            <a:r>
              <a:rPr lang="en-US" sz="9556">
                <a:solidFill>
                  <a:srgbClr val="000000"/>
                </a:solidFill>
                <a:latin typeface="New Sun Playful"/>
                <a:ea typeface="New Sun Playful"/>
                <a:cs typeface="New Sun Playful"/>
                <a:sym typeface="New Sun Playful"/>
              </a:rPr>
              <a:t>ARQUITECTURA DEL SOFTWARE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54065" y="2820663"/>
            <a:ext cx="12179871" cy="661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La arquitectura del sistema Acured se basa en un modelo multicapa con microservicios, lo que permite un desarrollo modular, escalable y de fácil mantenimiento.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Cada componente cumple una función específica y se comunica mediante servicios REST, garantizando independencia entre módulos y eficiencia en la transferencia de datos.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Esquema sugerido (para graficar en la diapositiva)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1. Capa de Presentación (Frontend)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Desarrollada en React con TailwindCSS, ofrece una interfaz dinámica y responsiva para terapeutas y pacientes.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Se conecta con los servicios del backend a través de HTTP/JSON.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2. Capa de Negocio (Backend)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Implementada en Spring Boot (Java), contiene la lógica de negocio y los controladores REST.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Gestiona módulos como:</a:t>
            </a:r>
          </a:p>
          <a:p>
            <a:pPr marL="740511" lvl="2" indent="-246837" algn="ctr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Autenticación y usuarios</a:t>
            </a:r>
          </a:p>
          <a:p>
            <a:pPr marL="740511" lvl="2" indent="-246837" algn="ctr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Agendamiento de citas</a:t>
            </a:r>
          </a:p>
          <a:p>
            <a:pPr marL="740511" lvl="2" indent="-246837" algn="ctr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Fichas clínicas</a:t>
            </a:r>
          </a:p>
          <a:p>
            <a:pPr marL="740511" lvl="2" indent="-246837" algn="ctr">
              <a:lnSpc>
                <a:spcPts val="2400"/>
              </a:lnSpc>
              <a:spcBef>
                <a:spcPct val="0"/>
              </a:spcBef>
              <a:buFont typeface="Arial"/>
              <a:buChar char="⚬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Reportes e historial de atención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3. Capa de Datos (Base de Datos)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Sistema gestor PostgreSQL, estructurado bajo un modelo relacional con más de 30 tablas.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Asegura integridad referencial, trazabilidad y eficiencia en consultas complejas.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4. Comunicación e Integración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Las capas se conectan mediante APIs RESTful.</a:t>
            </a:r>
          </a:p>
          <a:p>
            <a:pPr marL="370255" lvl="1" indent="-185128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1714" u="none" strike="noStrik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Se prevé futura integración con servicios externos o módulos adicionales sin afectar la arquitectura principal.</a:t>
            </a:r>
          </a:p>
          <a:p>
            <a:pPr marL="0" lvl="0" indent="0" algn="ctr">
              <a:lnSpc>
                <a:spcPts val="2400"/>
              </a:lnSpc>
              <a:spcBef>
                <a:spcPct val="0"/>
              </a:spcBef>
            </a:pPr>
            <a:endParaRPr lang="en-US" sz="1714" u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1893</Words>
  <Application>Microsoft Macintosh PowerPoint</Application>
  <PresentationFormat>Custom</PresentationFormat>
  <Paragraphs>151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New Sun Playful</vt:lpstr>
      <vt:lpstr>Aptos</vt:lpstr>
      <vt:lpstr>Open Sans</vt:lpstr>
      <vt:lpstr>Arial</vt:lpstr>
      <vt:lpstr>Open Sans Bold</vt:lpstr>
      <vt:lpstr>Assistant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Acured</dc:title>
  <cp:lastModifiedBy>GONZALO . LARA ROMERO</cp:lastModifiedBy>
  <cp:revision>2</cp:revision>
  <dcterms:created xsi:type="dcterms:W3CDTF">2006-08-16T00:00:00Z</dcterms:created>
  <dcterms:modified xsi:type="dcterms:W3CDTF">2025-10-21T01:08:21Z</dcterms:modified>
  <dc:identifier>DAG2EHvxtMg</dc:identifier>
</cp:coreProperties>
</file>